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85" r:id="rId3"/>
    <p:sldId id="329" r:id="rId4"/>
    <p:sldId id="330" r:id="rId5"/>
    <p:sldId id="338" r:id="rId6"/>
    <p:sldId id="332" r:id="rId7"/>
    <p:sldId id="333" r:id="rId8"/>
    <p:sldId id="334" r:id="rId9"/>
    <p:sldId id="335" r:id="rId10"/>
    <p:sldId id="300" r:id="rId11"/>
  </p:sldIdLst>
  <p:sldSz cx="12192000" cy="6858000"/>
  <p:notesSz cx="9926638" cy="6858000"/>
  <p:defaultTextStyle>
    <a:defPPr lvl="0">
      <a:defRPr lang="ru-RU"/>
    </a:defPPr>
    <a:lvl1pPr marL="0" lvl="0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1pPr>
    <a:lvl2pPr marL="966192" lvl="1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2pPr>
    <a:lvl3pPr marL="1932384" lvl="2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3pPr>
    <a:lvl4pPr marL="2898576" lvl="3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4pPr>
    <a:lvl5pPr marL="3864767" lvl="4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5pPr>
    <a:lvl6pPr marL="4830959" lvl="5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6pPr>
    <a:lvl7pPr marL="5797151" lvl="6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7pPr>
    <a:lvl8pPr marL="6763343" lvl="7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8pPr>
    <a:lvl9pPr marL="7729535" lvl="8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702" userDrawn="1">
          <p15:clr>
            <a:srgbClr val="A4A3A4"/>
          </p15:clr>
        </p15:guide>
        <p15:guide id="2" pos="19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12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99"/>
    <a:srgbClr val="006600"/>
    <a:srgbClr val="FF8F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86" autoAdjust="0"/>
    <p:restoredTop sz="94629" autoAdjust="0"/>
  </p:normalViewPr>
  <p:slideViewPr>
    <p:cSldViewPr snapToGrid="0">
      <p:cViewPr varScale="1">
        <p:scale>
          <a:sx n="110" d="100"/>
          <a:sy n="110" d="100"/>
        </p:scale>
        <p:origin x="-1002" y="-96"/>
      </p:cViewPr>
      <p:guideLst>
        <p:guide orient="horz" pos="3702"/>
        <p:guide pos="1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5" d="100"/>
          <a:sy n="115" d="100"/>
        </p:scale>
        <p:origin x="-2016" y="-96"/>
      </p:cViewPr>
      <p:guideLst>
        <p:guide orient="horz" pos="2160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301907" cy="342229"/>
          </a:xfrm>
          <a:prstGeom prst="rect">
            <a:avLst/>
          </a:prstGeom>
        </p:spPr>
        <p:txBody>
          <a:bodyPr vert="horz" lIns="170318" tIns="85158" rIns="170318" bIns="85158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000" y="1"/>
            <a:ext cx="4301907" cy="342229"/>
          </a:xfrm>
          <a:prstGeom prst="rect">
            <a:avLst/>
          </a:prstGeom>
        </p:spPr>
        <p:txBody>
          <a:bodyPr vert="horz" lIns="170318" tIns="85158" rIns="170318" bIns="85158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27.05.2026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09888" y="858838"/>
            <a:ext cx="4106862" cy="2311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70318" tIns="85158" rIns="170318" bIns="8515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20" y="3301503"/>
            <a:ext cx="7942403" cy="2700926"/>
          </a:xfrm>
          <a:prstGeom prst="rect">
            <a:avLst/>
          </a:prstGeom>
        </p:spPr>
        <p:txBody>
          <a:bodyPr vert="horz" lIns="170318" tIns="85158" rIns="170318" bIns="8515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515772"/>
            <a:ext cx="4301907" cy="342229"/>
          </a:xfrm>
          <a:prstGeom prst="rect">
            <a:avLst/>
          </a:prstGeom>
        </p:spPr>
        <p:txBody>
          <a:bodyPr vert="horz" lIns="170318" tIns="85158" rIns="170318" bIns="85158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000" y="6515772"/>
            <a:ext cx="4301907" cy="342229"/>
          </a:xfrm>
          <a:prstGeom prst="rect">
            <a:avLst/>
          </a:prstGeom>
        </p:spPr>
        <p:txBody>
          <a:bodyPr vert="horz" lIns="170318" tIns="85158" rIns="170318" bIns="85158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1pPr>
    <a:lvl2pPr marL="966192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2pPr>
    <a:lvl3pPr marL="1932384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3pPr>
    <a:lvl4pPr marL="2898576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4pPr>
    <a:lvl5pPr marL="3864767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5pPr>
    <a:lvl6pPr marL="4830959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6pPr>
    <a:lvl7pPr marL="5797151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7pPr>
    <a:lvl8pPr marL="6763343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8pPr>
    <a:lvl9pPr marL="7729535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09888" y="858838"/>
            <a:ext cx="4106862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9609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09888" y="858838"/>
            <a:ext cx="4106862" cy="23114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9609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43158" y="1818514"/>
            <a:ext cx="8534401" cy="2681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43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=""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2" y="152405"/>
            <a:ext cx="10305132" cy="30777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lang="ru-RU" dirty="0"/>
          </a:p>
        </p:txBody>
      </p:sp>
      <p:sp>
        <p:nvSpPr>
          <p:cNvPr id="10" name="Дата 9">
            <a:extLst>
              <a:ext uri="{FF2B5EF4-FFF2-40B4-BE49-F238E27FC236}">
                <a16:creationId xmlns=""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40C1-9663-4834-9678-E2A955AB6CD1}" type="datetime1">
              <a:rPr lang="en-US" smtClean="0"/>
              <a:t>5/27/2026</a:t>
            </a:fld>
            <a:endParaRPr lang="en-US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=""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0545A-7CB3-4638-8526-C2A293956A7E}" type="datetime1">
              <a:rPr lang="en-US" smtClean="0"/>
              <a:t>5/27/2026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152405"/>
            <a:ext cx="9404279" cy="30777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DF15-E714-4CF6-BEF1-7D53FFC8CFCA}" type="datetime1">
              <a:rPr lang="en-US" smtClean="0"/>
              <a:t>5/27/2026</a:t>
            </a:fld>
            <a:endParaRPr lang="en-US" dirty="0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52401"/>
            <a:ext cx="10381332" cy="30777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="" xmlns:a16="http://schemas.microsoft.com/office/drawing/2014/main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70" y="6555595"/>
            <a:ext cx="2804161" cy="2687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47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43158" y="1818514"/>
            <a:ext cx="8534401" cy="2557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62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=""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52405"/>
            <a:ext cx="10381333" cy="30777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0" name="Дата 9">
            <a:extLst>
              <a:ext uri="{FF2B5EF4-FFF2-40B4-BE49-F238E27FC236}">
                <a16:creationId xmlns=""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6" y="6377949"/>
            <a:ext cx="2804161" cy="585417"/>
          </a:xfrm>
        </p:spPr>
        <p:txBody>
          <a:bodyPr/>
          <a:lstStyle/>
          <a:p>
            <a:fld id="{6CB1BF78-1EA2-4E43-BE18-17552A1BFDC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=""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45281" y="6377952"/>
            <a:ext cx="3901440" cy="585417"/>
          </a:xfr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342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4145281" y="6377952"/>
            <a:ext cx="3901440" cy="585417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609606" y="6377949"/>
            <a:ext cx="2804161" cy="585417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A1298-99DA-461A-8FDD-BAB9CD9BA1D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52405"/>
            <a:ext cx="10076533" cy="30777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49993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4145281" y="6377952"/>
            <a:ext cx="3901440" cy="585417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609606" y="6377949"/>
            <a:ext cx="2804161" cy="585417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B3269-B80F-4081-944E-899691369D9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2405"/>
            <a:ext cx="10305133" cy="30777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0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="" xmlns:a16="http://schemas.microsoft.com/office/drawing/2014/main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73" y="6555596"/>
            <a:ext cx="2804161" cy="2557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662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1525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6985" y="3233855"/>
            <a:ext cx="80163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1" y="4912540"/>
            <a:ext cx="564744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1" y="6377947"/>
            <a:ext cx="3901440" cy="5854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4" y="6377944"/>
            <a:ext cx="2804161" cy="5854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340C1-9663-4834-9678-E2A955AB6CD1}" type="datetime1">
              <a:rPr lang="en-US" smtClean="0"/>
              <a:t>5/27/2026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53570" y="6555595"/>
            <a:ext cx="2804161" cy="2687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47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object 2">
            <a:extLst>
              <a:ext uri="{FF2B5EF4-FFF2-40B4-BE49-F238E27FC236}">
                <a16:creationId xmlns="" xmlns:a16="http://schemas.microsoft.com/office/drawing/2014/main" id="{250F777F-F515-4D06-8533-650D147B7E4D}"/>
              </a:ext>
            </a:extLst>
          </p:cNvPr>
          <p:cNvSpPr/>
          <p:nvPr userDrawn="1"/>
        </p:nvSpPr>
        <p:spPr>
          <a:xfrm flipV="1">
            <a:off x="-1" y="430247"/>
            <a:ext cx="12180841" cy="28097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95809" y="41565"/>
            <a:ext cx="2771835" cy="6232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90" r:id="rId4"/>
    <p:sldLayoutId id="2147483691" r:id="rId5"/>
    <p:sldLayoutId id="2147483692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>
        <a:defRPr sz="3171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725127">
        <a:defRPr>
          <a:latin typeface="+mn-lt"/>
          <a:ea typeface="+mn-ea"/>
          <a:cs typeface="+mn-cs"/>
        </a:defRPr>
      </a:lvl2pPr>
      <a:lvl3pPr marL="1450254">
        <a:defRPr>
          <a:latin typeface="+mn-lt"/>
          <a:ea typeface="+mn-ea"/>
          <a:cs typeface="+mn-cs"/>
        </a:defRPr>
      </a:lvl3pPr>
      <a:lvl4pPr marL="2175380">
        <a:defRPr>
          <a:latin typeface="+mn-lt"/>
          <a:ea typeface="+mn-ea"/>
          <a:cs typeface="+mn-cs"/>
        </a:defRPr>
      </a:lvl4pPr>
      <a:lvl5pPr marL="2900507">
        <a:defRPr>
          <a:latin typeface="+mn-lt"/>
          <a:ea typeface="+mn-ea"/>
          <a:cs typeface="+mn-cs"/>
        </a:defRPr>
      </a:lvl5pPr>
      <a:lvl6pPr marL="3625636">
        <a:defRPr>
          <a:latin typeface="+mn-lt"/>
          <a:ea typeface="+mn-ea"/>
          <a:cs typeface="+mn-cs"/>
        </a:defRPr>
      </a:lvl6pPr>
      <a:lvl7pPr marL="4350762">
        <a:defRPr>
          <a:latin typeface="+mn-lt"/>
          <a:ea typeface="+mn-ea"/>
          <a:cs typeface="+mn-cs"/>
        </a:defRPr>
      </a:lvl7pPr>
      <a:lvl8pPr marL="5075889">
        <a:defRPr>
          <a:latin typeface="+mn-lt"/>
          <a:ea typeface="+mn-ea"/>
          <a:cs typeface="+mn-cs"/>
        </a:defRPr>
      </a:lvl8pPr>
      <a:lvl9pPr marL="580101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725127">
        <a:defRPr>
          <a:latin typeface="+mn-lt"/>
          <a:ea typeface="+mn-ea"/>
          <a:cs typeface="+mn-cs"/>
        </a:defRPr>
      </a:lvl2pPr>
      <a:lvl3pPr marL="1450254">
        <a:defRPr>
          <a:latin typeface="+mn-lt"/>
          <a:ea typeface="+mn-ea"/>
          <a:cs typeface="+mn-cs"/>
        </a:defRPr>
      </a:lvl3pPr>
      <a:lvl4pPr marL="2175380">
        <a:defRPr>
          <a:latin typeface="+mn-lt"/>
          <a:ea typeface="+mn-ea"/>
          <a:cs typeface="+mn-cs"/>
        </a:defRPr>
      </a:lvl4pPr>
      <a:lvl5pPr marL="2900507">
        <a:defRPr>
          <a:latin typeface="+mn-lt"/>
          <a:ea typeface="+mn-ea"/>
          <a:cs typeface="+mn-cs"/>
        </a:defRPr>
      </a:lvl5pPr>
      <a:lvl6pPr marL="3625636">
        <a:defRPr>
          <a:latin typeface="+mn-lt"/>
          <a:ea typeface="+mn-ea"/>
          <a:cs typeface="+mn-cs"/>
        </a:defRPr>
      </a:lvl6pPr>
      <a:lvl7pPr marL="4350762">
        <a:defRPr>
          <a:latin typeface="+mn-lt"/>
          <a:ea typeface="+mn-ea"/>
          <a:cs typeface="+mn-cs"/>
        </a:defRPr>
      </a:lvl7pPr>
      <a:lvl8pPr marL="5075889">
        <a:defRPr>
          <a:latin typeface="+mn-lt"/>
          <a:ea typeface="+mn-ea"/>
          <a:cs typeface="+mn-cs"/>
        </a:defRPr>
      </a:lvl8pPr>
      <a:lvl9pPr marL="580101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login.consultant.ru/link/?req=doc&amp;base=LAW&amp;n=121087&amp;dst=100142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6551128"/>
            <a:ext cx="12192000" cy="396715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9" name="object 9"/>
          <p:cNvSpPr/>
          <p:nvPr/>
        </p:nvSpPr>
        <p:spPr>
          <a:xfrm>
            <a:off x="9559606" y="550487"/>
            <a:ext cx="2632396" cy="58409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10" name="TextBox 9"/>
          <p:cNvSpPr txBox="1"/>
          <p:nvPr/>
        </p:nvSpPr>
        <p:spPr>
          <a:xfrm>
            <a:off x="234743" y="2827674"/>
            <a:ext cx="112387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Казначейский мониторинг</a:t>
            </a:r>
          </a:p>
          <a:p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12776" y="6525924"/>
            <a:ext cx="3638149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68" dirty="0" smtClean="0">
                <a:solidFill>
                  <a:schemeClr val="bg1">
                    <a:lumMod val="65000"/>
                  </a:schemeClr>
                </a:solidFill>
              </a:rPr>
              <a:t>samara.roskazna.gov.ru</a:t>
            </a:r>
            <a:endParaRPr lang="ru-RU" sz="1268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31095" y="6525924"/>
            <a:ext cx="3625376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68" dirty="0">
                <a:solidFill>
                  <a:schemeClr val="bg1">
                    <a:lumMod val="65000"/>
                  </a:schemeClr>
                </a:solidFill>
              </a:rPr>
              <a:t> г. </a:t>
            </a:r>
            <a:r>
              <a:rPr lang="ru-RU" sz="1268" dirty="0" smtClean="0">
                <a:solidFill>
                  <a:schemeClr val="bg1">
                    <a:lumMod val="65000"/>
                  </a:schemeClr>
                </a:solidFill>
              </a:rPr>
              <a:t>Самара</a:t>
            </a:r>
            <a:endParaRPr lang="ru-RU" sz="1268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4743" y="5224794"/>
            <a:ext cx="514715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Начальник отдела обслуживания силовых ведомств</a:t>
            </a:r>
            <a:endParaRPr lang="ru-RU" sz="1400" b="1" i="1" dirty="0">
              <a:solidFill>
                <a:schemeClr val="tx2"/>
              </a:solidFill>
              <a:latin typeface="Cambria" panose="02040503050406030204" pitchFamily="18" charset="0"/>
            </a:endParaRPr>
          </a:p>
          <a:p>
            <a:r>
              <a:rPr lang="ru-RU" sz="2000" b="1" i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Мирзоян Семен Адикович</a:t>
            </a:r>
            <a:endParaRPr lang="ru-RU" sz="2000" b="1" i="1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sp>
        <p:nvSpPr>
          <p:cNvPr id="16" name="object 2"/>
          <p:cNvSpPr/>
          <p:nvPr/>
        </p:nvSpPr>
        <p:spPr>
          <a:xfrm>
            <a:off x="-12776" y="5948600"/>
            <a:ext cx="4886610" cy="248239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20" name="object 2">
            <a:extLst>
              <a:ext uri="{FF2B5EF4-FFF2-40B4-BE49-F238E27FC236}">
                <a16:creationId xmlns="" xmlns:a16="http://schemas.microsoft.com/office/drawing/2014/main" id="{5B18A36C-A304-4C91-856D-493F17EA7DB3}"/>
              </a:ext>
            </a:extLst>
          </p:cNvPr>
          <p:cNvSpPr/>
          <p:nvPr/>
        </p:nvSpPr>
        <p:spPr>
          <a:xfrm flipV="1">
            <a:off x="1524000" y="430246"/>
            <a:ext cx="8737600" cy="28097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8699" y="-1"/>
            <a:ext cx="7219032" cy="615553"/>
          </a:xfrm>
        </p:spPr>
        <p:txBody>
          <a:bodyPr/>
          <a:lstStyle/>
          <a:p>
            <a:pPr algn="ctr"/>
            <a:r>
              <a:rPr lang="ru-RU" dirty="0" smtClean="0"/>
              <a:t>Казначейский мониторинг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84931" y="2549954"/>
            <a:ext cx="1008816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dirty="0"/>
              <a:t> </a:t>
            </a:r>
            <a:r>
              <a:rPr lang="ru-RU" sz="3600" dirty="0" smtClean="0"/>
              <a:t>        </a:t>
            </a:r>
            <a:r>
              <a:rPr lang="ru-RU" sz="3200" dirty="0" smtClean="0"/>
              <a:t>С 01.09.2026 вступает в силу Статья 242.13-1. «Казначейский мониторинг» Бюджетного кодекса Российской Федерации</a:t>
            </a:r>
            <a:endParaRPr lang="ru-RU" sz="3200" dirty="0"/>
          </a:p>
          <a:p>
            <a:endParaRPr lang="ru-RU" sz="3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11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8699" y="-1"/>
            <a:ext cx="7219032" cy="615553"/>
          </a:xfrm>
        </p:spPr>
        <p:txBody>
          <a:bodyPr/>
          <a:lstStyle/>
          <a:p>
            <a:pPr algn="ctr"/>
            <a:r>
              <a:rPr lang="ru-RU" dirty="0" smtClean="0"/>
              <a:t>Казначейский мониторинг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r>
              <a:rPr lang="ru-RU" dirty="0"/>
              <a:t>3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45594" y="1398816"/>
            <a:ext cx="10088166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dirty="0"/>
              <a:t> </a:t>
            </a:r>
            <a:r>
              <a:rPr lang="ru-RU" sz="3600" dirty="0" smtClean="0"/>
              <a:t>        </a:t>
            </a:r>
            <a:r>
              <a:rPr lang="ru-RU" sz="2800" dirty="0"/>
              <a:t>Федеральное казначейство в порядке, установленном Правительством Российской Федерации, с соблюдением положений </a:t>
            </a:r>
            <a:r>
              <a:rPr lang="ru-RU" sz="2800" dirty="0" smtClean="0"/>
              <a:t>Бюджетного кодекса </a:t>
            </a:r>
            <a:r>
              <a:rPr lang="ru-RU" sz="2800" dirty="0"/>
              <a:t>проводит казначейский мониторинг </a:t>
            </a:r>
            <a:r>
              <a:rPr lang="ru-RU" sz="2800" dirty="0" smtClean="0"/>
              <a:t>и </a:t>
            </a:r>
            <a:r>
              <a:rPr lang="ru-RU" sz="2800" dirty="0"/>
              <a:t>применяет меры </a:t>
            </a:r>
            <a:r>
              <a:rPr lang="ru-RU" sz="2800" dirty="0" smtClean="0"/>
              <a:t>реагирования:</a:t>
            </a:r>
          </a:p>
          <a:p>
            <a:pPr algn="just"/>
            <a:endParaRPr lang="ru-RU" sz="2800" dirty="0" smtClean="0"/>
          </a:p>
          <a:p>
            <a:pPr marL="457200" indent="-457200" algn="just">
              <a:buFontTx/>
              <a:buChar char="-"/>
            </a:pPr>
            <a:r>
              <a:rPr lang="ru-RU" sz="2800" dirty="0"/>
              <a:t>при открытии лицевых счетов участникам системы казначейских платежей</a:t>
            </a:r>
          </a:p>
          <a:p>
            <a:pPr marL="457200" indent="-457200" algn="just">
              <a:buFontTx/>
              <a:buChar char="-"/>
            </a:pPr>
            <a:r>
              <a:rPr lang="ru-RU" sz="2800" dirty="0"/>
              <a:t> при осуществлении операций на указанных лицевых счетах.</a:t>
            </a:r>
          </a:p>
          <a:p>
            <a:endParaRPr lang="ru-RU" sz="3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5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8699" y="-1"/>
            <a:ext cx="7219032" cy="615553"/>
          </a:xfrm>
        </p:spPr>
        <p:txBody>
          <a:bodyPr/>
          <a:lstStyle/>
          <a:p>
            <a:pPr algn="ctr"/>
            <a:r>
              <a:rPr lang="ru-RU" dirty="0" smtClean="0"/>
              <a:t>Казначейский мониторинг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6719" y="895325"/>
            <a:ext cx="11329851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dirty="0"/>
              <a:t> </a:t>
            </a:r>
            <a:r>
              <a:rPr lang="ru-RU" sz="3600" dirty="0" smtClean="0"/>
              <a:t>        </a:t>
            </a:r>
            <a:r>
              <a:rPr lang="ru-RU" sz="2800" dirty="0"/>
              <a:t>Федеральное казначейство в ходе проведения казначейского мониторинга, </a:t>
            </a:r>
            <a:r>
              <a:rPr lang="ru-RU" sz="2800" dirty="0" smtClean="0"/>
              <a:t>осуществляет </a:t>
            </a:r>
            <a:r>
              <a:rPr lang="ru-RU" sz="2800" dirty="0"/>
              <a:t>проверку наличия в отношении участника системы казначейских платежей </a:t>
            </a:r>
            <a:r>
              <a:rPr lang="ru-RU" sz="2800" dirty="0" smtClean="0"/>
              <a:t>информации: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2800" dirty="0" smtClean="0"/>
              <a:t> </a:t>
            </a:r>
            <a:r>
              <a:rPr lang="ru-RU" sz="2800" dirty="0"/>
              <a:t>в перечне организаций и физических лиц, в отношении которых имеются сведения об их причастности </a:t>
            </a:r>
            <a:r>
              <a:rPr lang="ru-RU" sz="2800" b="1" dirty="0"/>
              <a:t>к экстремистской деятельности или </a:t>
            </a:r>
            <a:r>
              <a:rPr lang="ru-RU" sz="2800" b="1" dirty="0" smtClean="0"/>
              <a:t>терроризму</a:t>
            </a:r>
            <a:r>
              <a:rPr lang="ru-RU" sz="2800" dirty="0" smtClean="0"/>
              <a:t>;</a:t>
            </a:r>
            <a:endParaRPr lang="ru-RU" sz="2800" dirty="0">
              <a:hlinkClick r:id="rId2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2800" dirty="0" smtClean="0"/>
              <a:t>о </a:t>
            </a:r>
            <a:r>
              <a:rPr lang="ru-RU" sz="2800" dirty="0"/>
              <a:t>решении межведомственного координационного органа, осуществляющего функции </a:t>
            </a:r>
            <a:r>
              <a:rPr lang="ru-RU" sz="2800" b="1" dirty="0"/>
              <a:t>по противодействию финансированию терроризма и экстремистской деятельности</a:t>
            </a:r>
            <a:r>
              <a:rPr lang="ru-RU" sz="2800" dirty="0"/>
              <a:t>, о применении мер по замораживанию (блокированию) денежных средств или иного имущества;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2800" dirty="0" smtClean="0"/>
              <a:t> </a:t>
            </a:r>
            <a:r>
              <a:rPr lang="ru-RU" sz="2800" b="1" dirty="0" smtClean="0"/>
              <a:t>в реестре иностранных агентов</a:t>
            </a:r>
            <a:r>
              <a:rPr lang="ru-RU" sz="2800" dirty="0" smtClean="0"/>
              <a:t>;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ru-RU" sz="2800" dirty="0"/>
          </a:p>
          <a:p>
            <a:endParaRPr lang="ru-RU" sz="3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51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8699" y="-1"/>
            <a:ext cx="7219032" cy="615553"/>
          </a:xfrm>
        </p:spPr>
        <p:txBody>
          <a:bodyPr/>
          <a:lstStyle/>
          <a:p>
            <a:pPr algn="ctr"/>
            <a:r>
              <a:rPr lang="ru-RU" dirty="0" smtClean="0"/>
              <a:t>Казначейский мониторинг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4799" y="685220"/>
            <a:ext cx="11329851" cy="6755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 </a:t>
            </a:r>
            <a:r>
              <a:rPr lang="ru-RU" sz="2300" dirty="0"/>
              <a:t>о единоличном исполнительном органе юридического лица </a:t>
            </a:r>
            <a:r>
              <a:rPr lang="ru-RU" sz="2300" b="1" dirty="0"/>
              <a:t>в реестре дисквалифицированных лиц</a:t>
            </a:r>
            <a:r>
              <a:rPr lang="ru-RU" sz="2300" dirty="0"/>
              <a:t>, формирование и ведение которого осуществляет уполномоченный Правительством Российской Федерации федеральный орган исполнительной власти;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300" dirty="0" smtClean="0"/>
              <a:t> </a:t>
            </a:r>
            <a:r>
              <a:rPr lang="ru-RU" sz="2300" b="1" dirty="0"/>
              <a:t>о признании банкротом юридического лица</a:t>
            </a:r>
            <a:r>
              <a:rPr lang="ru-RU" sz="2300" dirty="0"/>
              <a:t>, индивидуального предпринимателя, физического лица - производителя товаров, работ, услуг;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300" dirty="0" smtClean="0"/>
              <a:t> </a:t>
            </a:r>
            <a:r>
              <a:rPr lang="ru-RU" sz="2300" b="1" dirty="0"/>
              <a:t>о признаках финансовых нарушений, включенных в классификатор признаков финансовых нарушений </a:t>
            </a:r>
            <a:r>
              <a:rPr lang="ru-RU" sz="2300" dirty="0"/>
              <a:t>участников системы казначейских платежей, формирование и ведение которого осуществляются Федеральным казначейством в порядке, установленном Министерством финансов Российской Федерации по согласованию с федеральным органом исполнительной власти, осуществляющим функции по противодействию легализации (отмыванию) доходов, полученных преступным путем, финансированию терроризма, экстремистской деятельности и финансированию распространения оружия массового уничтожения (далее в настоящей статье - классификатор признаков финансовых нарушений).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ru-RU" sz="2800" dirty="0"/>
          </a:p>
          <a:p>
            <a:endParaRPr lang="ru-RU" sz="3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02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8699" y="-1"/>
            <a:ext cx="7219032" cy="615553"/>
          </a:xfrm>
        </p:spPr>
        <p:txBody>
          <a:bodyPr/>
          <a:lstStyle/>
          <a:p>
            <a:pPr algn="ctr"/>
            <a:r>
              <a:rPr lang="ru-RU" dirty="0" smtClean="0"/>
              <a:t>Казначейский мониторинг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6719" y="895325"/>
            <a:ext cx="1132985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dirty="0"/>
              <a:t> </a:t>
            </a:r>
            <a:r>
              <a:rPr lang="ru-RU" sz="3600" dirty="0" smtClean="0"/>
              <a:t>        </a:t>
            </a:r>
            <a:r>
              <a:rPr lang="ru-RU" sz="2800" dirty="0"/>
              <a:t>Федеральное казначейство по результатам проверки наличия признаков финансовых нарушений, включенных в классификатор признаков финансовых нарушений, применяет в соответствии с порядком проведения казначейского мониторинга следующие меры реагирования в отношении участников системы казначейских платежей</a:t>
            </a:r>
            <a:r>
              <a:rPr lang="ru-RU" sz="2800" dirty="0" smtClean="0"/>
              <a:t>:</a:t>
            </a:r>
          </a:p>
          <a:p>
            <a:pPr algn="just"/>
            <a:endParaRPr lang="ru-RU" sz="2800" dirty="0"/>
          </a:p>
          <a:p>
            <a:r>
              <a:rPr lang="ru-RU" sz="2800" dirty="0"/>
              <a:t>1) приостановление операции на лицевом счете;</a:t>
            </a:r>
          </a:p>
          <a:p>
            <a:endParaRPr lang="ru-RU" sz="2800" dirty="0" smtClean="0"/>
          </a:p>
          <a:p>
            <a:r>
              <a:rPr lang="ru-RU" sz="2800" dirty="0" smtClean="0"/>
              <a:t>2</a:t>
            </a:r>
            <a:r>
              <a:rPr lang="ru-RU" sz="2800" dirty="0"/>
              <a:t>) предупреждение о наличии признаков финансовых нарушений.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ru-RU" sz="2800" dirty="0"/>
          </a:p>
          <a:p>
            <a:endParaRPr lang="ru-RU" sz="3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77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8699" y="-1"/>
            <a:ext cx="7219032" cy="615553"/>
          </a:xfrm>
        </p:spPr>
        <p:txBody>
          <a:bodyPr/>
          <a:lstStyle/>
          <a:p>
            <a:pPr algn="ctr"/>
            <a:r>
              <a:rPr lang="ru-RU" dirty="0" smtClean="0"/>
              <a:t>Казначейский мониторинг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6719" y="895325"/>
            <a:ext cx="11329851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dirty="0"/>
              <a:t> </a:t>
            </a:r>
            <a:r>
              <a:rPr lang="ru-RU" sz="3600" dirty="0" smtClean="0"/>
              <a:t>        </a:t>
            </a:r>
            <a:r>
              <a:rPr lang="ru-RU" sz="2400" dirty="0"/>
              <a:t>Федеральное казначейство в порядке, установленном Правительством Российской Федерации, информирует федеральный орган исполнительной власти, осуществляющий функции по противодействию легализации (отмыванию) доходов, полученных преступным путем, финансированию терроризма, экстремистской деятельности и финансированию распространения оружия массового уничтожения:</a:t>
            </a:r>
          </a:p>
          <a:p>
            <a:r>
              <a:rPr lang="ru-RU" sz="2400" dirty="0"/>
              <a:t>1) о каждом факте отказа в открытии лицевого счета;</a:t>
            </a:r>
          </a:p>
          <a:p>
            <a:r>
              <a:rPr lang="ru-RU" sz="2400" dirty="0"/>
              <a:t>2) о каждом факте запрета осуществления операций на лицевом счете или отказа в осуществлении операции на лицевом счете;</a:t>
            </a:r>
          </a:p>
          <a:p>
            <a:r>
              <a:rPr lang="ru-RU" sz="2400" dirty="0"/>
              <a:t>3) о каждой операции по перечислению средств на лицевых счетах участников системы казначейских платежей, если сумма совершаемой операции превышает 50 миллионов рублей;</a:t>
            </a:r>
          </a:p>
          <a:p>
            <a:r>
              <a:rPr lang="ru-RU" sz="2400" dirty="0"/>
              <a:t>4) о каждой операции по переводу денежных средств на банковские счета, открытые в кредитных организациях получателям средств из бюджета, если сумма совершаемой операции превышает 1 миллион рублей.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ru-RU" sz="2800" dirty="0"/>
          </a:p>
          <a:p>
            <a:endParaRPr lang="ru-RU" sz="3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11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8699" y="-1"/>
            <a:ext cx="7219032" cy="615553"/>
          </a:xfrm>
        </p:spPr>
        <p:txBody>
          <a:bodyPr/>
          <a:lstStyle/>
          <a:p>
            <a:pPr algn="ctr"/>
            <a:r>
              <a:rPr lang="ru-RU" dirty="0" smtClean="0"/>
              <a:t>Казначейский мониторинг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6719" y="895325"/>
            <a:ext cx="11329851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dirty="0"/>
              <a:t> </a:t>
            </a:r>
            <a:r>
              <a:rPr lang="ru-RU" sz="3600" dirty="0" smtClean="0"/>
              <a:t>        </a:t>
            </a:r>
            <a:r>
              <a:rPr lang="ru-RU" sz="2400" dirty="0" smtClean="0"/>
              <a:t>Федеральное </a:t>
            </a:r>
            <a:r>
              <a:rPr lang="ru-RU" sz="2400" dirty="0"/>
              <a:t>казначейство проводит казначейский мониторинг при осуществлении операций на лицевых счетах участников системы казначейских платежей в случаях перевода денежных средств на банковские счета, открытые в Центральном банке Российской Федерации и в кредитных организациях, за исключением случаев:</a:t>
            </a:r>
          </a:p>
          <a:p>
            <a:pPr algn="just"/>
            <a:r>
              <a:rPr lang="ru-RU" sz="2400" dirty="0"/>
              <a:t>1) перевода денежных средств на банковские счета, открытые в соответствии с положениями статей 155 и </a:t>
            </a:r>
            <a:r>
              <a:rPr lang="ru-RU" sz="2400"/>
              <a:t>156 </a:t>
            </a:r>
            <a:r>
              <a:rPr lang="ru-RU" sz="2400" smtClean="0"/>
              <a:t>Бюджетного </a:t>
            </a:r>
            <a:r>
              <a:rPr lang="ru-RU" sz="2400" dirty="0"/>
              <a:t>Кодекса;</a:t>
            </a:r>
          </a:p>
          <a:p>
            <a:pPr algn="just"/>
            <a:r>
              <a:rPr lang="ru-RU" sz="2400" dirty="0"/>
              <a:t>2) выплат физическим лицам, в том числе по оплате труда (денежного содержания, денежного вознаграждения, денежного довольствия, заработной платы) с учетом начислений и социальных выплат, иных выплат в пользу работников, выплат лицам, не состоящим в штате юридического лица, привлеченным для достижения цели, определенной при предоставлении средств, а также выплат на социальное обеспечение и иных выплат населению;</a:t>
            </a:r>
          </a:p>
          <a:p>
            <a:pPr algn="just"/>
            <a:endParaRPr lang="ru-RU" sz="2800" dirty="0"/>
          </a:p>
          <a:p>
            <a:endParaRPr lang="ru-RU" sz="3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64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8699" y="-1"/>
            <a:ext cx="7219032" cy="615553"/>
          </a:xfrm>
        </p:spPr>
        <p:txBody>
          <a:bodyPr/>
          <a:lstStyle/>
          <a:p>
            <a:pPr algn="ctr"/>
            <a:r>
              <a:rPr lang="ru-RU" dirty="0" smtClean="0"/>
              <a:t>Казначейский мониторинг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6719" y="895325"/>
            <a:ext cx="11329851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3</a:t>
            </a:r>
            <a:r>
              <a:rPr lang="ru-RU" sz="2400" dirty="0"/>
              <a:t>) перевода денежных средств, в том числе в иностранной валюте, на счет получателя бюджетных средств, открытый ему в Центральном банке Российской Федерации или в кредитной организации;</a:t>
            </a:r>
          </a:p>
          <a:p>
            <a:pPr algn="just"/>
            <a:r>
              <a:rPr lang="ru-RU" sz="2400" dirty="0"/>
              <a:t>4) возврата излишне уплаченных (взысканных) платежей в бюджеты бюджетной системы Российской Федерации;</a:t>
            </a:r>
          </a:p>
          <a:p>
            <a:pPr algn="just"/>
            <a:r>
              <a:rPr lang="ru-RU" sz="2400" dirty="0"/>
              <a:t>5) перевода денежных средств, направленных на погашение источников финансирования дефицита бюджета;</a:t>
            </a:r>
          </a:p>
          <a:p>
            <a:pPr algn="just"/>
            <a:r>
              <a:rPr lang="ru-RU" sz="2400" dirty="0"/>
              <a:t>6) возврата плательщику или перевода средств, поступивших во временное распоряжение получателя бюджетных средств в соответствии с федеральными законами, нормативными правовыми актами Президента Российской Федерации, нормативными правовыми актами Правительства Российской Федерации, законами субъекта Российской Федерации, нормативными правовыми актами высших исполнительных органов субъектов Российской Федерации, муниципальными правовыми актами;</a:t>
            </a:r>
          </a:p>
          <a:p>
            <a:pPr algn="just"/>
            <a:r>
              <a:rPr lang="ru-RU" sz="2400" dirty="0"/>
              <a:t>7) перевода денежных средств, подлежащих взысканию на основании исполнительных документов.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ru-RU" sz="2800" dirty="0"/>
          </a:p>
          <a:p>
            <a:endParaRPr lang="ru-RU" sz="3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47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6551128"/>
            <a:ext cx="12192000" cy="396715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9" name="object 9"/>
          <p:cNvSpPr/>
          <p:nvPr/>
        </p:nvSpPr>
        <p:spPr>
          <a:xfrm>
            <a:off x="9559606" y="550487"/>
            <a:ext cx="2632396" cy="58409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10" name="TextBox 9"/>
          <p:cNvSpPr txBox="1"/>
          <p:nvPr/>
        </p:nvSpPr>
        <p:spPr>
          <a:xfrm>
            <a:off x="13858" y="2547860"/>
            <a:ext cx="121781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</a:t>
            </a:r>
            <a:endParaRPr lang="ru-RU" sz="4000" b="1" i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12776" y="6525924"/>
            <a:ext cx="3638149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68" dirty="0" smtClean="0">
                <a:solidFill>
                  <a:schemeClr val="bg1">
                    <a:lumMod val="65000"/>
                  </a:schemeClr>
                </a:solidFill>
              </a:rPr>
              <a:t>Samara.roskazna.gov.ru</a:t>
            </a:r>
            <a:endParaRPr lang="ru-RU" sz="1268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31095" y="6525924"/>
            <a:ext cx="3625376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68" dirty="0">
                <a:solidFill>
                  <a:schemeClr val="bg1">
                    <a:lumMod val="65000"/>
                  </a:schemeClr>
                </a:solidFill>
              </a:rPr>
              <a:t> г. </a:t>
            </a:r>
            <a:r>
              <a:rPr lang="ru-RU" sz="1268" dirty="0" smtClean="0">
                <a:solidFill>
                  <a:schemeClr val="bg1">
                    <a:lumMod val="65000"/>
                  </a:schemeClr>
                </a:solidFill>
              </a:rPr>
              <a:t>Самара, май 2024</a:t>
            </a:r>
            <a:endParaRPr lang="ru-RU" sz="1268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object 2">
            <a:extLst>
              <a:ext uri="{FF2B5EF4-FFF2-40B4-BE49-F238E27FC236}">
                <a16:creationId xmlns="" xmlns:a16="http://schemas.microsoft.com/office/drawing/2014/main" id="{5B18A36C-A304-4C91-856D-493F17EA7DB3}"/>
              </a:ext>
            </a:extLst>
          </p:cNvPr>
          <p:cNvSpPr/>
          <p:nvPr/>
        </p:nvSpPr>
        <p:spPr>
          <a:xfrm flipV="1">
            <a:off x="1524000" y="430246"/>
            <a:ext cx="8737600" cy="28097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</p:spTree>
    <p:extLst>
      <p:ext uri="{BB962C8B-B14F-4D97-AF65-F5344CB8AC3E}">
        <p14:creationId xmlns:p14="http://schemas.microsoft.com/office/powerpoint/2010/main" val="114248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reasury">
      <a:dk1>
        <a:srgbClr val="000000"/>
      </a:dk1>
      <a:lt1>
        <a:sysClr val="window" lastClr="FFFFFF"/>
      </a:lt1>
      <a:dk2>
        <a:srgbClr val="1F497D"/>
      </a:dk2>
      <a:lt2>
        <a:srgbClr val="C6D9F0"/>
      </a:lt2>
      <a:accent1>
        <a:srgbClr val="1F497D"/>
      </a:accent1>
      <a:accent2>
        <a:srgbClr val="548DD4"/>
      </a:accent2>
      <a:accent3>
        <a:srgbClr val="00B0F0"/>
      </a:accent3>
      <a:accent4>
        <a:srgbClr val="779ECC"/>
      </a:accent4>
      <a:accent5>
        <a:srgbClr val="0070C0"/>
      </a:accent5>
      <a:accent6>
        <a:srgbClr val="8DB3E2"/>
      </a:accent6>
      <a:hlink>
        <a:srgbClr val="5DD8FF"/>
      </a:hlink>
      <a:folHlink>
        <a:srgbClr val="00B0F0"/>
      </a:folHlink>
    </a:clrScheme>
    <a:fontScheme name="Другая 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3516</TotalTime>
  <Words>751</Words>
  <Application>Microsoft Office PowerPoint</Application>
  <PresentationFormat>Произвольный</PresentationFormat>
  <Paragraphs>56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Презентация PowerPoint</vt:lpstr>
      <vt:lpstr>Казначейский мониторинг </vt:lpstr>
      <vt:lpstr>Казначейский мониторинг </vt:lpstr>
      <vt:lpstr>Казначейский мониторинг </vt:lpstr>
      <vt:lpstr>Казначейский мониторинг </vt:lpstr>
      <vt:lpstr>Казначейский мониторинг </vt:lpstr>
      <vt:lpstr>Казначейский мониторинг </vt:lpstr>
      <vt:lpstr>Казначейский мониторинг </vt:lpstr>
      <vt:lpstr>Казначейский мониторинг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Кокушкина Дарья Дмитриевна</dc:creator>
  <cp:lastModifiedBy>Маслеева Елена Владимировна</cp:lastModifiedBy>
  <cp:revision>236</cp:revision>
  <cp:lastPrinted>2026-05-13T10:54:18Z</cp:lastPrinted>
  <dcterms:modified xsi:type="dcterms:W3CDTF">2026-05-27T05:00:25Z</dcterms:modified>
</cp:coreProperties>
</file>